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75" r:id="rId11"/>
    <p:sldId id="276" r:id="rId12"/>
    <p:sldId id="263" r:id="rId13"/>
    <p:sldId id="271" r:id="rId15"/>
    <p:sldId id="272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81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61D3E-BDAF-4C65-B685-90649406E1B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ACDE9-3B9E-4D64-9F52-4DC47D3BBC2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Salvage value is the value of machine at the end</a:t>
            </a:r>
            <a:r>
              <a:rPr lang="en-US" baseline="0" dirty="0" smtClean="0"/>
              <a:t> i.e. after 20 years In this example.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ACDE9-3B9E-4D64-9F52-4DC47D3BBC2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 smtClean="0"/>
              <a:t>Rework part (a) with </a:t>
            </a:r>
            <a:r>
              <a:rPr lang="en-US" i="1" dirty="0" smtClean="0"/>
              <a:t>i = 9% and 20% is </a:t>
            </a:r>
            <a:r>
              <a:rPr lang="en-US" i="1" smtClean="0"/>
              <a:t>your assignment 2</a:t>
            </a:r>
            <a:endParaRPr lang="en-US" i="1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E1AA7-D93F-41F8-BEB2-1409C59F5CA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0B67-55D5-4A83-BD72-A26010506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4A45F-86AD-48A8-8ABA-169267B34A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0B67-55D5-4A83-BD72-A26010506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4A45F-86AD-48A8-8ABA-169267B34A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0B67-55D5-4A83-BD72-A26010506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4A45F-86AD-48A8-8ABA-169267B34A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463675" y="3549650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708525" y="3549650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540250" y="3525838"/>
            <a:ext cx="46038" cy="46037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EB80A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E0834-DB21-476E-BDAF-67AB0D57B53B}" type="datetimeFigureOut">
              <a:rPr lang="en-US">
                <a:solidFill>
                  <a:srgbClr val="D6ECFF"/>
                </a:solidFill>
              </a:rPr>
            </a:fld>
            <a:endParaRPr lang="en-US">
              <a:solidFill>
                <a:srgbClr val="D6ECFF"/>
              </a:solidFill>
            </a:endParaRP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9982F5-36AC-4EEF-9903-F8D2DC1F97F8}" type="slidenum">
              <a:rPr lang="en-US">
                <a:solidFill>
                  <a:srgbClr val="D6ECFF"/>
                </a:solidFill>
              </a:rPr>
            </a:fld>
            <a:endParaRPr lang="en-US">
              <a:solidFill>
                <a:srgbClr val="D6ECFF"/>
              </a:solidFill>
            </a:endParaRPr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200F7B-6F64-4D0A-89E2-F6F676870365}" type="datetimeFigureOut">
              <a:rPr lang="en-US">
                <a:solidFill>
                  <a:srgbClr val="D6ECFF"/>
                </a:solidFill>
              </a:rPr>
            </a:fld>
            <a:endParaRPr lang="en-US">
              <a:solidFill>
                <a:srgbClr val="D6ECFF"/>
              </a:solidFill>
            </a:endParaRPr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920303-6048-4E40-BE45-F0DF65D3703A}" type="slidenum">
              <a:rPr lang="en-US">
                <a:solidFill>
                  <a:srgbClr val="D6ECFF"/>
                </a:solidFill>
              </a:rPr>
            </a:fld>
            <a:endParaRPr lang="en-US">
              <a:solidFill>
                <a:srgbClr val="D6ECFF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4916488"/>
            <a:ext cx="7924800" cy="4762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0B1DAB-A81D-497B-B400-A4515F33ACAE}" type="datetimeFigureOut">
              <a:rPr lang="en-US">
                <a:solidFill>
                  <a:srgbClr val="D6ECFF"/>
                </a:solidFill>
              </a:rPr>
            </a:fld>
            <a:endParaRPr lang="en-US">
              <a:solidFill>
                <a:srgbClr val="D6ECFF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F2789F-7EA0-49D2-882D-2F815CD88510}" type="slidenum">
              <a:rPr lang="en-US">
                <a:solidFill>
                  <a:srgbClr val="D6ECFF"/>
                </a:solidFill>
              </a:rPr>
            </a:fld>
            <a:endParaRPr lang="en-US">
              <a:solidFill>
                <a:srgbClr val="D6ECFF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279C-9103-4B6F-9C5B-829055BD7CFD}" type="datetimeFigureOut">
              <a:rPr lang="en-US">
                <a:solidFill>
                  <a:srgbClr val="D6ECFF"/>
                </a:solidFill>
              </a:rPr>
            </a:fld>
            <a:endParaRPr lang="en-US">
              <a:solidFill>
                <a:srgbClr val="D6ECFF"/>
              </a:solidFill>
            </a:endParaRPr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E4095-BA22-4CDD-887D-9D0A47EC986B}" type="slidenum">
              <a:rPr lang="en-US">
                <a:solidFill>
                  <a:srgbClr val="D6ECFF"/>
                </a:solidFill>
              </a:rPr>
            </a:fld>
            <a:endParaRPr lang="en-US">
              <a:solidFill>
                <a:srgbClr val="D6ECFF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63563" y="2179638"/>
            <a:ext cx="3748087" cy="1587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754563" y="2179638"/>
            <a:ext cx="3749675" cy="1587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EB113F-8AC5-4D3A-BC77-A74FD9C59049}" type="slidenum">
              <a:rPr lang="en-US">
                <a:solidFill>
                  <a:srgbClr val="D6ECFF"/>
                </a:solidFill>
              </a:rPr>
            </a:fld>
            <a:endParaRPr lang="en-US">
              <a:solidFill>
                <a:srgbClr val="D6ECFF"/>
              </a:solidFill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796D9D-06E8-4AFD-8FF1-63BEA449E584}" type="datetimeFigureOut">
              <a:rPr lang="en-US">
                <a:solidFill>
                  <a:srgbClr val="D6ECFF"/>
                </a:solidFill>
              </a:rPr>
            </a:fld>
            <a:endParaRPr lang="en-US">
              <a:solidFill>
                <a:srgbClr val="D6ECFF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412BB-0C01-4DAE-84D7-DD9E700810D6}" type="datetimeFigureOut">
              <a:rPr lang="en-US">
                <a:solidFill>
                  <a:srgbClr val="D6ECFF"/>
                </a:solidFill>
              </a:rPr>
            </a:fld>
            <a:endParaRPr lang="en-US">
              <a:solidFill>
                <a:srgbClr val="D6ECFF"/>
              </a:solidFill>
            </a:endParaRPr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3A3B9-7D1A-4B54-A272-F278F9284713}" type="slidenum">
              <a:rPr lang="en-US">
                <a:solidFill>
                  <a:srgbClr val="D6ECFF"/>
                </a:solidFill>
              </a:rPr>
            </a:fld>
            <a:endParaRPr lang="en-US">
              <a:solidFill>
                <a:srgbClr val="D6EC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63336-01B8-4B57-880C-0699A54F4D44}" type="datetimeFigureOut">
              <a:rPr lang="en-US">
                <a:solidFill>
                  <a:srgbClr val="D6ECFF"/>
                </a:solidFill>
              </a:rPr>
            </a:fld>
            <a:endParaRPr lang="en-US">
              <a:solidFill>
                <a:srgbClr val="D6ECFF"/>
              </a:solidFill>
            </a:endParaRPr>
          </a:p>
        </p:txBody>
      </p:sp>
      <p:sp>
        <p:nvSpPr>
          <p:cNvPr id="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4AD03A-3F06-4238-8C10-916BA0659263}" type="slidenum">
              <a:rPr lang="en-US">
                <a:solidFill>
                  <a:srgbClr val="D6ECFF"/>
                </a:solidFill>
              </a:rPr>
            </a:fld>
            <a:endParaRPr lang="en-US">
              <a:solidFill>
                <a:srgbClr val="D6ECFF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4337D-30CD-4B4A-806B-8E1A856DA123}" type="datetimeFigureOut">
              <a:rPr lang="en-US">
                <a:solidFill>
                  <a:srgbClr val="D6ECFF"/>
                </a:solidFill>
              </a:rPr>
            </a:fld>
            <a:endParaRPr lang="en-US">
              <a:solidFill>
                <a:srgbClr val="D6ECFF"/>
              </a:solidFill>
            </a:endParaRPr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D508A2-DB9E-42E9-8EDE-D0389806A153}" type="slidenum">
              <a:rPr lang="en-US">
                <a:solidFill>
                  <a:srgbClr val="D6ECFF"/>
                </a:solidFill>
              </a:rPr>
            </a:fld>
            <a:endParaRPr lang="en-US">
              <a:solidFill>
                <a:srgbClr val="D6EC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0B67-55D5-4A83-BD72-A26010506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4A45F-86AD-48A8-8ABA-169267B34A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3160F-974E-435C-A39A-ACFCE50A7498}" type="datetimeFigureOut">
              <a:rPr lang="en-US">
                <a:solidFill>
                  <a:srgbClr val="D6ECFF"/>
                </a:solidFill>
              </a:rPr>
            </a:fld>
            <a:endParaRPr lang="en-US">
              <a:solidFill>
                <a:srgbClr val="D6ECFF"/>
              </a:solidFill>
            </a:endParaRPr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3FA842-7328-474F-89BE-DB1E651E76BF}" type="slidenum">
              <a:rPr lang="en-US">
                <a:solidFill>
                  <a:srgbClr val="D6ECFF"/>
                </a:solidFill>
              </a:rPr>
            </a:fld>
            <a:endParaRPr lang="en-US">
              <a:solidFill>
                <a:srgbClr val="D6ECFF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EFF8F0-C838-48AB-967D-F6773E2AA745}" type="datetimeFigureOut">
              <a:rPr lang="en-US">
                <a:solidFill>
                  <a:srgbClr val="D6ECFF"/>
                </a:solidFill>
              </a:rPr>
            </a:fld>
            <a:endParaRPr lang="en-US">
              <a:solidFill>
                <a:srgbClr val="D6ECFF"/>
              </a:solidFill>
            </a:endParaRPr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F0B8-9F0D-456F-A497-B5666C6A8F45}" type="slidenum">
              <a:rPr lang="en-US">
                <a:solidFill>
                  <a:srgbClr val="D6ECFF"/>
                </a:solidFill>
              </a:rPr>
            </a:fld>
            <a:endParaRPr lang="en-US">
              <a:solidFill>
                <a:srgbClr val="D6ECFF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93D1F7-AF9E-49F3-A331-072CDD0D2397}" type="datetimeFigureOut">
              <a:rPr lang="en-US">
                <a:solidFill>
                  <a:srgbClr val="D6ECFF"/>
                </a:solidFill>
              </a:rPr>
            </a:fld>
            <a:endParaRPr lang="en-US">
              <a:solidFill>
                <a:srgbClr val="D6ECFF"/>
              </a:solidFill>
            </a:endParaRPr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949CA-E19E-4BE2-AA47-353952F14242}" type="slidenum">
              <a:rPr lang="en-US">
                <a:solidFill>
                  <a:srgbClr val="D6ECFF"/>
                </a:solidFill>
              </a:rPr>
            </a:fld>
            <a:endParaRPr lang="en-US">
              <a:solidFill>
                <a:srgbClr val="D6EC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0B67-55D5-4A83-BD72-A26010506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4A45F-86AD-48A8-8ABA-169267B34A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0B67-55D5-4A83-BD72-A26010506F5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4A45F-86AD-48A8-8ABA-169267B34A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0B67-55D5-4A83-BD72-A26010506F5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4A45F-86AD-48A8-8ABA-169267B34A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0B67-55D5-4A83-BD72-A26010506F5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4A45F-86AD-48A8-8ABA-169267B34A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0B67-55D5-4A83-BD72-A26010506F5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4A45F-86AD-48A8-8ABA-169267B34A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0B67-55D5-4A83-BD72-A26010506F5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4A45F-86AD-48A8-8ABA-169267B34A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0B67-55D5-4A83-BD72-A26010506F5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4A45F-86AD-48A8-8ABA-169267B34A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50B67-55D5-4A83-BD72-A26010506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4A45F-86AD-48A8-8ABA-169267B34A9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457200" y="1447800"/>
            <a:ext cx="82296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950"/>
            <a:ext cx="2590800" cy="38417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5D9C33-37FC-49A8-95D3-9B804ED7D524}" type="datetimeFigureOut">
              <a:rPr lang="en-US">
                <a:solidFill>
                  <a:srgbClr val="D6ECFF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>
              <a:solidFill>
                <a:srgbClr val="D6E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950"/>
            <a:ext cx="3581400" cy="384175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D6E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725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D4E5636-2808-43E3-BC37-1DF3CE2056F4}" type="slidenum">
              <a:rPr lang="en-US">
                <a:solidFill>
                  <a:srgbClr val="D6ECFF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>
              <a:solidFill>
                <a:srgbClr val="D6E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4200" kern="1200" spc="-10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anose="02030602050306030303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anose="02030602050306030303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anose="02030602050306030303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anose="02030602050306030303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anose="02030602050306030303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anose="02030602050306030303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anose="02030602050306030303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anose="02030602050306030303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300"/>
        </a:spcBef>
        <a:spcAft>
          <a:spcPct val="0"/>
        </a:spcAft>
        <a:buClr>
          <a:srgbClr val="CE116B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205" indent="-228600" algn="l" rtl="0" eaLnBrk="0" fontAlgn="base" hangingPunct="0">
        <a:spcBef>
          <a:spcPts val="300"/>
        </a:spcBef>
        <a:spcAft>
          <a:spcPct val="0"/>
        </a:spcAft>
        <a:buClr>
          <a:srgbClr val="AC0C58"/>
        </a:buClr>
        <a:buSzPct val="85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28600" algn="l" rtl="0" eaLnBrk="0" fontAlgn="base" hangingPunct="0">
        <a:spcBef>
          <a:spcPts val="300"/>
        </a:spcBef>
        <a:spcAft>
          <a:spcPct val="0"/>
        </a:spcAft>
        <a:buClr>
          <a:srgbClr val="CE116B"/>
        </a:buClr>
        <a:buSzPct val="85000"/>
        <a:buFont typeface="Wingdings 2" panose="05020102010507070707" pitchFamily="18" charset="2"/>
        <a:buChar char="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0" fontAlgn="base" hangingPunct="0">
        <a:spcBef>
          <a:spcPts val="340"/>
        </a:spcBef>
        <a:spcAft>
          <a:spcPct val="0"/>
        </a:spcAft>
        <a:buClr>
          <a:srgbClr val="CE116B"/>
        </a:buClr>
        <a:buSzPct val="85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anose="05020102010507070707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anose="05020102010507070707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anose="05020102010507070707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anose="05020102010507070707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FUTURE WORTH METHOD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smtClean="0"/>
              <a:t>A man owns a corner plot. He must decide which of the several alternatives to select in trying to obtain a desirable return on his investment. After much study and calculation, he decides that the two best alternatives are as given in the following table:</a:t>
            </a:r>
            <a:endParaRPr lang="en-US" sz="24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4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4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4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4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4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smtClean="0"/>
              <a:t>Evaluate the alternatives based on the future worth method at </a:t>
            </a:r>
            <a:r>
              <a:rPr lang="en-US" sz="2400" i="1" dirty="0" err="1" smtClean="0"/>
              <a:t>i</a:t>
            </a:r>
            <a:r>
              <a:rPr lang="en-US" sz="2400" i="1" dirty="0" smtClean="0"/>
              <a:t> = 12%.</a:t>
            </a:r>
            <a:endParaRPr lang="en-US" sz="2400" dirty="0" smtClean="0"/>
          </a:p>
        </p:txBody>
      </p:sp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mtClean="0"/>
              <a:t>Example 2</a:t>
            </a:r>
            <a:endParaRPr smtClean="0"/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76600"/>
            <a:ext cx="76200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engineering Economics\000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992" y="533400"/>
            <a:ext cx="6072015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engineering Economics\000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09" y="457200"/>
            <a:ext cx="6676582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smtClean="0"/>
              <a:t>The cash flow diagram of two mutually exclusive alternatives are given in the Figure:</a:t>
            </a:r>
            <a:endParaRPr lang="en-US" smtClean="0"/>
          </a:p>
          <a:p>
            <a:pPr algn="just" eaLnBrk="1" hangingPunct="1"/>
            <a:r>
              <a:rPr lang="en-US" smtClean="0"/>
              <a:t>Alternative 1</a:t>
            </a:r>
            <a:endParaRPr lang="en-US" smtClean="0"/>
          </a:p>
        </p:txBody>
      </p:sp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200" dirty="0" smtClean="0">
                <a:solidFill>
                  <a:srgbClr val="FF0000"/>
                </a:solidFill>
              </a:rPr>
              <a:t>C</a:t>
            </a:r>
            <a:r>
              <a:rPr sz="2200" dirty="0" smtClean="0">
                <a:solidFill>
                  <a:srgbClr val="FF0000"/>
                </a:solidFill>
              </a:rPr>
              <a:t>hapter 5 (continue) </a:t>
            </a:r>
            <a:br>
              <a:rPr sz="2200" dirty="0" smtClean="0">
                <a:solidFill>
                  <a:srgbClr val="FF0000"/>
                </a:solidFill>
              </a:rPr>
            </a:br>
            <a:r>
              <a:rPr dirty="0" smtClean="0"/>
              <a:t>Example </a:t>
            </a:r>
            <a:r>
              <a:rPr dirty="0" smtClean="0"/>
              <a:t>3</a:t>
            </a:r>
            <a:endParaRPr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710853"/>
            <a:ext cx="5791200" cy="190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engineering Economics\image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301" y="228600"/>
            <a:ext cx="6161397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 eaLnBrk="1" hangingPunct="1"/>
            <a:r>
              <a:rPr lang="en-US" dirty="0" smtClean="0"/>
              <a:t>Alternative 2</a:t>
            </a:r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Select the best alternative based on future worth method at </a:t>
            </a:r>
            <a:r>
              <a:rPr lang="en-US" i="1" dirty="0" smtClean="0"/>
              <a:t>i = 8%.</a:t>
            </a:r>
            <a:endParaRPr lang="en-US" i="1" dirty="0" smtClean="0"/>
          </a:p>
          <a:p>
            <a:pPr eaLnBrk="1" hangingPunct="1"/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678180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engineering Economics\image0001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918" y="304800"/>
            <a:ext cx="5994163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smtClean="0"/>
              <a:t>M/S Krishna Castings Ltd. is planning to replace its annealing furnace. It has received tenders from three different original manufacturers of annealing furnace. The details are as follows.</a:t>
            </a:r>
            <a:endParaRPr lang="en-US" sz="28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8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smtClean="0"/>
              <a:t>Which is the best alternative based on future worth method at </a:t>
            </a:r>
            <a:r>
              <a:rPr lang="en-US" sz="2800" i="1" dirty="0" err="1" smtClean="0"/>
              <a:t>i</a:t>
            </a:r>
            <a:r>
              <a:rPr lang="en-US" sz="2800" i="1" dirty="0" smtClean="0"/>
              <a:t> = 20%?</a:t>
            </a:r>
            <a:endParaRPr lang="en-US" sz="2800" dirty="0" smtClean="0"/>
          </a:p>
        </p:txBody>
      </p:sp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mtClean="0"/>
              <a:t>Example 4</a:t>
            </a:r>
            <a:endParaRPr smtClean="0"/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0"/>
            <a:ext cx="79248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:\engineering Economics\0007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70" y="304800"/>
            <a:ext cx="5638259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engineering Economics\000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88" y="533400"/>
            <a:ext cx="7229424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smtClean="0"/>
              <a:t>In the future worth method of comparison of alternatives, the future worth of various alternatives will be computed. </a:t>
            </a:r>
            <a:endParaRPr lang="en-US" smtClean="0"/>
          </a:p>
          <a:p>
            <a:pPr algn="just" eaLnBrk="1" hangingPunct="1"/>
            <a:r>
              <a:rPr lang="en-US" smtClean="0"/>
              <a:t>Then, the alternative with the maximum future worth of net revenue or with the minimum future worth of net cost will be selected as the best alternative for implementation.</a:t>
            </a:r>
            <a:endParaRPr lang="en-US" smtClean="0"/>
          </a:p>
        </p:txBody>
      </p:sp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b="1" dirty="0" smtClean="0"/>
              <a:t>FUTURE WORTH METHOD</a:t>
            </a:r>
            <a:endParaRPr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57200"/>
            <a:ext cx="64008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sz="2800" smtClean="0"/>
              <a:t>A company must decide whether to buy machine </a:t>
            </a:r>
            <a:r>
              <a:rPr lang="en-US" sz="2800" i="1" smtClean="0"/>
              <a:t>A or </a:t>
            </a:r>
            <a:r>
              <a:rPr lang="en-US" sz="2800" smtClean="0"/>
              <a:t>machine </a:t>
            </a:r>
            <a:r>
              <a:rPr lang="en-US" sz="2800" i="1" smtClean="0"/>
              <a:t>B:</a:t>
            </a:r>
            <a:endParaRPr lang="en-US" sz="2800" i="1" smtClean="0"/>
          </a:p>
          <a:p>
            <a:pPr algn="just" eaLnBrk="1" hangingPunct="1"/>
            <a:endParaRPr lang="en-US" sz="2800" i="1" smtClean="0"/>
          </a:p>
          <a:p>
            <a:pPr eaLnBrk="1" hangingPunct="1"/>
            <a:endParaRPr lang="en-US" sz="2800" i="1" smtClean="0"/>
          </a:p>
          <a:p>
            <a:pPr eaLnBrk="1" hangingPunct="1"/>
            <a:endParaRPr lang="en-US" sz="2800" i="1" smtClean="0"/>
          </a:p>
          <a:p>
            <a:pPr eaLnBrk="1" hangingPunct="1"/>
            <a:endParaRPr lang="en-US" sz="2800" i="1" smtClean="0"/>
          </a:p>
          <a:p>
            <a:pPr algn="just" eaLnBrk="1" hangingPunct="1"/>
            <a:r>
              <a:rPr lang="en-US" sz="2800" smtClean="0"/>
              <a:t>At 12% interest rate, which machine should be selected? (Use future worth method of comparison).</a:t>
            </a:r>
            <a:endParaRPr lang="en-US" sz="2800" smtClean="0"/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mtClean="0"/>
              <a:t>Example 5</a:t>
            </a:r>
            <a:endParaRPr smtClean="0"/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14613"/>
            <a:ext cx="77724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1000"/>
            <a:ext cx="6095999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752474"/>
            <a:ext cx="5715000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smtClean="0"/>
              <a:t>A generalized revenue-dominated cash flow diagram to demonstrate the future worth method of comparison</a:t>
            </a:r>
            <a:endParaRPr lang="en-US" smtClean="0"/>
          </a:p>
          <a:p>
            <a:pPr algn="just" eaLnBrk="1" hangingPunct="1"/>
            <a:endParaRPr lang="en-US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b="1" smtClean="0"/>
              <a:t>REVENUE-DOMINATED CASH FLOW DIAGRAM</a:t>
            </a:r>
            <a:endParaRPr smtClean="0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76600"/>
            <a:ext cx="69342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formula for the future worth of the above cash flow diagram for a given interest rate, </a:t>
            </a:r>
            <a:r>
              <a:rPr lang="en-US" i="1" smtClean="0"/>
              <a:t>i is</a:t>
            </a:r>
            <a:endParaRPr lang="en-US" smtClean="0"/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28963"/>
            <a:ext cx="7162800" cy="174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smtClean="0"/>
              <a:t>A generalized cost-dominated cash flow diagram to demonstrate the future worth method of comparison is given in Fig</a:t>
            </a:r>
            <a:endParaRPr lang="en-US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b="1" smtClean="0"/>
              <a:t>COST-DOMINATED CASH FLOW DIAGRAM</a:t>
            </a:r>
            <a:endParaRPr smtClean="0"/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733800"/>
            <a:ext cx="72390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formula for the future worth of the above cash flow diagram for a given interest rate, </a:t>
            </a:r>
            <a:r>
              <a:rPr lang="en-US" i="1" smtClean="0"/>
              <a:t>i is:</a:t>
            </a:r>
            <a:endParaRPr lang="en-US" i="1" smtClean="0"/>
          </a:p>
          <a:p>
            <a:pPr eaLnBrk="1" hangingPunct="1"/>
            <a:endParaRPr lang="en-US" i="1" smtClean="0"/>
          </a:p>
          <a:p>
            <a:pPr eaLnBrk="1" hangingPunct="1"/>
            <a:endParaRPr lang="en-US" i="1" smtClean="0"/>
          </a:p>
          <a:p>
            <a:pPr eaLnBrk="1" hangingPunct="1"/>
            <a:endParaRPr lang="en-US" i="1" smtClean="0"/>
          </a:p>
          <a:p>
            <a:pPr eaLnBrk="1" hangingPunct="1"/>
            <a:endParaRPr lang="en-US" i="1" smtClean="0"/>
          </a:p>
          <a:p>
            <a:pPr eaLnBrk="1" hangingPunct="1"/>
            <a:endParaRPr lang="en-US" i="1" smtClean="0"/>
          </a:p>
          <a:p>
            <a:pPr eaLnBrk="1" hangingPunct="1"/>
            <a:r>
              <a:rPr lang="en-US" smtClean="0"/>
              <a:t>In this formula, the expenditures are assigned with positive sign and revenues with negative sign.</a:t>
            </a:r>
            <a:endParaRPr lang="en-US" smtClean="0"/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95600"/>
            <a:ext cx="7315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305800" cy="4572000"/>
          </a:xfrm>
        </p:spPr>
        <p:txBody>
          <a:bodyPr rtlCol="0">
            <a:normAutofit fontScale="92500" lnSpcReduction="10000"/>
          </a:bodyPr>
          <a:lstStyle/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smtClean="0"/>
              <a:t>Consider the following two mutually exclusive alternatives:</a:t>
            </a:r>
            <a:endParaRPr lang="en-US" sz="28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smtClean="0"/>
              <a:t>At </a:t>
            </a:r>
            <a:r>
              <a:rPr lang="en-US" sz="2800" i="1" dirty="0" err="1" smtClean="0"/>
              <a:t>i</a:t>
            </a:r>
            <a:r>
              <a:rPr lang="en-US" sz="2800" i="1" dirty="0" smtClean="0"/>
              <a:t> = 18%, select the best alternative based on future worth method of </a:t>
            </a:r>
            <a:r>
              <a:rPr lang="en-US" sz="2800" dirty="0" smtClean="0"/>
              <a:t>comparison.</a:t>
            </a:r>
            <a:endParaRPr lang="en-US" sz="28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dirty="0" smtClean="0"/>
          </a:p>
          <a:p>
            <a:pPr marL="274320" indent="-27432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274320" indent="-27432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274320" indent="-27432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274320" indent="-27432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 smtClean="0"/>
          </a:p>
        </p:txBody>
      </p:sp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mtClean="0"/>
              <a:t>Example 1</a:t>
            </a:r>
            <a:endParaRPr smtClean="0"/>
          </a:p>
        </p:txBody>
      </p:sp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7620000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:\engineering Economics\000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72" y="381000"/>
            <a:ext cx="7110055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:\engineering Economics\000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358" y="228600"/>
            <a:ext cx="5947283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per">
  <a:themeElements>
    <a:clrScheme name="Custom 1">
      <a:dk1>
        <a:sysClr val="windowText" lastClr="000000"/>
      </a:dk1>
      <a:lt1>
        <a:srgbClr val="FEB80A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2036</Words>
  <Application>WPS Presentation</Application>
  <PresentationFormat>On-screen Show (4:3)</PresentationFormat>
  <Paragraphs>93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SimSun</vt:lpstr>
      <vt:lpstr>Wingdings</vt:lpstr>
      <vt:lpstr>Constantia</vt:lpstr>
      <vt:lpstr>Wingdings 2</vt:lpstr>
      <vt:lpstr>Calibri</vt:lpstr>
      <vt:lpstr>Microsoft YaHei</vt:lpstr>
      <vt:lpstr>Arial Unicode MS</vt:lpstr>
      <vt:lpstr>Office Theme</vt:lpstr>
      <vt:lpstr>Paper</vt:lpstr>
      <vt:lpstr>FUTURE WORTH METHOD</vt:lpstr>
      <vt:lpstr>FUTURE WORTH METHOD</vt:lpstr>
      <vt:lpstr>REVENUE-DOMINATED CASH FLOW DIAGRAM</vt:lpstr>
      <vt:lpstr>PowerPoint 演示文稿</vt:lpstr>
      <vt:lpstr>COST-DOMINATED CASH FLOW DIAGRAM</vt:lpstr>
      <vt:lpstr>PowerPoint 演示文稿</vt:lpstr>
      <vt:lpstr>Example 1</vt:lpstr>
      <vt:lpstr>PowerPoint 演示文稿</vt:lpstr>
      <vt:lpstr>PowerPoint 演示文稿</vt:lpstr>
      <vt:lpstr>Example 2</vt:lpstr>
      <vt:lpstr>PowerPoint 演示文稿</vt:lpstr>
      <vt:lpstr>PowerPoint 演示文稿</vt:lpstr>
      <vt:lpstr>Chapter 5 (continue)  Example 3</vt:lpstr>
      <vt:lpstr>PowerPoint 演示文稿</vt:lpstr>
      <vt:lpstr>PowerPoint 演示文稿</vt:lpstr>
      <vt:lpstr>PowerPoint 演示文稿</vt:lpstr>
      <vt:lpstr>Example 4</vt:lpstr>
      <vt:lpstr>PowerPoint 演示文稿</vt:lpstr>
      <vt:lpstr>PowerPoint 演示文稿</vt:lpstr>
      <vt:lpstr>PowerPoint 演示文稿</vt:lpstr>
      <vt:lpstr>Example 5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WORTH METHOD</dc:title>
  <dc:creator>Pakistan</dc:creator>
  <cp:lastModifiedBy>Dr. Fariha Rehman</cp:lastModifiedBy>
  <cp:revision>10</cp:revision>
  <dcterms:created xsi:type="dcterms:W3CDTF">2020-03-22T14:24:00Z</dcterms:created>
  <dcterms:modified xsi:type="dcterms:W3CDTF">2024-03-18T06:38:14Z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6DA87B3D4245494289B1A2C7A9D607C0_13</vt:lpwstr>
  </property>
  <property fmtid="{D5CDD505-2E9C-101B-9397-08002B2CF9AE}" pid="3" name="KSOProductBuildVer">
    <vt:lpwstr>1033-12.2.0.13489</vt:lpwstr>
  </property>
</Properties>
</file>